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4266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6" userDrawn="1">
          <p15:clr>
            <a:srgbClr val="A4A3A4"/>
          </p15:clr>
        </p15:guide>
        <p15:guide id="3" orient="horz" pos="2280" userDrawn="1">
          <p15:clr>
            <a:srgbClr val="A4A3A4"/>
          </p15:clr>
        </p15:guide>
        <p15:guide id="6" orient="horz" pos="4032" userDrawn="1">
          <p15:clr>
            <a:srgbClr val="A4A3A4"/>
          </p15:clr>
        </p15:guide>
        <p15:guide id="7" orient="horz" pos="4080" userDrawn="1">
          <p15:clr>
            <a:srgbClr val="A4A3A4"/>
          </p15:clr>
        </p15:guide>
        <p15:guide id="9" pos="4920" userDrawn="1">
          <p15:clr>
            <a:srgbClr val="A4A3A4"/>
          </p15:clr>
        </p15:guide>
        <p15:guide id="11" orient="horz" pos="216" userDrawn="1">
          <p15:clr>
            <a:srgbClr val="A4A3A4"/>
          </p15:clr>
        </p15:guide>
        <p15:guide id="14" orient="horz" pos="600" userDrawn="1">
          <p15:clr>
            <a:srgbClr val="A4A3A4"/>
          </p15:clr>
        </p15:guide>
        <p15:guide id="18" pos="1296" userDrawn="1">
          <p15:clr>
            <a:srgbClr val="A4A3A4"/>
          </p15:clr>
        </p15:guide>
        <p15:guide id="23" pos="816" userDrawn="1">
          <p15:clr>
            <a:srgbClr val="A4A3A4"/>
          </p15:clr>
        </p15:guide>
        <p15:guide id="25" pos="6672" userDrawn="1">
          <p15:clr>
            <a:srgbClr val="A4A3A4"/>
          </p15:clr>
        </p15:guide>
        <p15:guide id="34" orient="horz" pos="312" userDrawn="1">
          <p15:clr>
            <a:srgbClr val="A4A3A4"/>
          </p15:clr>
        </p15:guide>
        <p15:guide id="35" orient="horz" pos="768" userDrawn="1">
          <p15:clr>
            <a:srgbClr val="A4A3A4"/>
          </p15:clr>
        </p15:guide>
        <p15:guide id="36" orient="horz" pos="1464" userDrawn="1">
          <p15:clr>
            <a:srgbClr val="A4A3A4"/>
          </p15:clr>
        </p15:guide>
        <p15:guide id="37" pos="5136" userDrawn="1">
          <p15:clr>
            <a:srgbClr val="A4A3A4"/>
          </p15:clr>
        </p15:guide>
        <p15:guide id="38" orient="horz" pos="672" userDrawn="1">
          <p15:clr>
            <a:srgbClr val="A4A3A4"/>
          </p15:clr>
        </p15:guide>
        <p15:guide id="39" pos="7392" userDrawn="1">
          <p15:clr>
            <a:srgbClr val="A4A3A4"/>
          </p15:clr>
        </p15:guide>
        <p15:guide id="40" orient="horz" pos="720" userDrawn="1">
          <p15:clr>
            <a:srgbClr val="A4A3A4"/>
          </p15:clr>
        </p15:guide>
        <p15:guide id="41" orient="horz" pos="2616" userDrawn="1">
          <p15:clr>
            <a:srgbClr val="A4A3A4"/>
          </p15:clr>
        </p15:guide>
        <p15:guide id="42" pos="7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7C9B2A-1214-D8E9-8840-7AD99B40F96E}" name="Shivani Singh" initials="SS" userId="Shivani Singh" providerId="None"/>
  <p188:author id="{0F758857-5766-9567-522B-19238EC52B80}" name="Lavanya Datta" initials="LD" userId="S::Lavanya.Datta@rootsanalysis.onmicrosoft.com::c1796ce2-0403-401d-84c4-069d321ebbf3" providerId="AD"/>
  <p188:author id="{9582D38B-64C1-7F51-6179-0179E675470F}" name="Ayndrila Roy" initials="AR" userId="Ayndrila Roy" providerId="None"/>
  <p188:author id="{3EB7EBEF-B67B-8D11-032D-4AE415346283}" name="Rishabh Sharma" initials="RS" userId="Rishabh Sharma" providerId="None"/>
  <p188:author id="{A50454FC-EF6F-E976-2400-2AFB8DAE3607}" name="Jasmeet Bhalla" initials="JB" userId="Jasmeet Bhall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fficework" initials="o" lastIdx="4" clrIdx="0">
    <p:extLst>
      <p:ext uri="{19B8F6BF-5375-455C-9EA6-DF929625EA0E}">
        <p15:presenceInfo xmlns:p15="http://schemas.microsoft.com/office/powerpoint/2012/main" userId="officewor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DEF3D9"/>
    <a:srgbClr val="A6A6A6"/>
    <a:srgbClr val="ECD773"/>
    <a:srgbClr val="93CDDD"/>
    <a:srgbClr val="595959"/>
    <a:srgbClr val="B6A456"/>
    <a:srgbClr val="ECD571"/>
    <a:srgbClr val="92D050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249" autoAdjust="0"/>
  </p:normalViewPr>
  <p:slideViewPr>
    <p:cSldViewPr snapToGrid="0">
      <p:cViewPr varScale="1">
        <p:scale>
          <a:sx n="70" d="100"/>
          <a:sy n="70" d="100"/>
        </p:scale>
        <p:origin x="894" y="60"/>
      </p:cViewPr>
      <p:guideLst>
        <p:guide pos="216"/>
        <p:guide orient="horz" pos="2280"/>
        <p:guide orient="horz" pos="4032"/>
        <p:guide orient="horz" pos="4080"/>
        <p:guide pos="4920"/>
        <p:guide orient="horz" pos="216"/>
        <p:guide orient="horz" pos="600"/>
        <p:guide pos="1296"/>
        <p:guide pos="816"/>
        <p:guide pos="6672"/>
        <p:guide orient="horz" pos="312"/>
        <p:guide orient="horz" pos="768"/>
        <p:guide orient="horz" pos="1464"/>
        <p:guide pos="5136"/>
        <p:guide orient="horz" pos="672"/>
        <p:guide pos="7392"/>
        <p:guide orient="horz" pos="720"/>
        <p:guide orient="horz" pos="2616"/>
        <p:guide pos="7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39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8/10/relationships/authors" Target="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4E7DD2-3D72-4DB2-B757-7DEB92A276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E3D3D-CB2F-4AB7-A085-0EBF815E71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C3614-5180-44F7-AC11-8D8BC9201454}" type="datetimeFigureOut">
              <a:rPr lang="en-US" smtClean="0"/>
              <a:t>7/24/2024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6CA7BA-4461-49E1-9F32-815C2EA0A3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9D2A4-2D1F-479A-8E60-5E1884B120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5CC12-E56F-442C-8997-BE9594622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31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7871450-4CA1-4FF1-AF05-04839B9E8EFA}" type="datetimeFigureOut">
              <a:rPr lang="en-IN" smtClean="0"/>
              <a:t>24-07-2024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5DC574C-F744-4AEC-AB0F-B241860C03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5452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B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52575"/>
            <a:ext cx="9956800" cy="1785104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4">
            <a:extLst>
              <a:ext uri="{FF2B5EF4-FFF2-40B4-BE49-F238E27FC236}">
                <a16:creationId xmlns:a16="http://schemas.microsoft.com/office/drawing/2014/main" id="{4AE13938-30EC-441A-B916-D860DD599ABF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328495" y="958110"/>
            <a:ext cx="11439144" cy="0"/>
          </a:xfrm>
          <a:prstGeom prst="lin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7749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B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111" y="423164"/>
            <a:ext cx="11676235" cy="590931"/>
          </a:xfrm>
          <a:prstGeom prst="rect">
            <a:avLst/>
          </a:prstGeom>
          <a:noFill/>
        </p:spPr>
        <p:txBody>
          <a:bodyPr vert="horz" wrap="square" lIns="45720" tIns="45720" rIns="45720" bIns="45720" rtlCol="0" anchor="t" anchorCtr="0">
            <a:spAutoFit/>
          </a:bodyPr>
          <a:lstStyle>
            <a:lvl1pPr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entury Gothic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674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BO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541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BO Templ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6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699" y="422997"/>
            <a:ext cx="11668124" cy="59093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4744" y="1694793"/>
            <a:ext cx="9956800" cy="2369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335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4" name="Object 1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 userDrawn="1"/>
        </p:nvSpPr>
        <p:spPr>
          <a:xfrm>
            <a:off x="-1" y="6477000"/>
            <a:ext cx="11795760" cy="381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600" spc="600" dirty="0">
              <a:solidFill>
                <a:srgbClr val="4BACC6">
                  <a:lumMod val="40000"/>
                  <a:lumOff val="6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4744" y="1694793"/>
            <a:ext cx="9956800" cy="2369880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itle Placeholder 19"/>
          <p:cNvSpPr>
            <a:spLocks noGrp="1"/>
          </p:cNvSpPr>
          <p:nvPr>
            <p:ph type="title"/>
          </p:nvPr>
        </p:nvSpPr>
        <p:spPr>
          <a:xfrm>
            <a:off x="509699" y="422997"/>
            <a:ext cx="11668124" cy="590931"/>
          </a:xfrm>
          <a:prstGeom prst="rect">
            <a:avLst/>
          </a:prstGeom>
          <a:noFill/>
        </p:spPr>
        <p:txBody>
          <a:bodyPr vert="horz" wrap="square" lIns="45720" tIns="45720" rIns="45720" bIns="4572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41025" y="6550224"/>
            <a:ext cx="415498" cy="276999"/>
          </a:xfrm>
          <a:prstGeom prst="rect">
            <a:avLst/>
          </a:prstGeom>
          <a:noFill/>
        </p:spPr>
        <p:txBody>
          <a:bodyPr wrap="none" lIns="91440" rIns="91440" rtlCol="0" anchor="t" anchorCtr="0">
            <a:spAutoFit/>
          </a:bodyPr>
          <a:lstStyle/>
          <a:p>
            <a:pPr algn="r">
              <a:spcBef>
                <a:spcPct val="0"/>
              </a:spcBef>
            </a:pPr>
            <a:fld id="{45878521-39E7-405A-A0B1-939B6A5795D8}" type="slidenum">
              <a:rPr lang="en-US" sz="1200" kern="0" smtClean="0">
                <a:solidFill>
                  <a:srgbClr val="0064A8">
                    <a:lumMod val="75000"/>
                  </a:srgbClr>
                </a:solidFill>
                <a:ea typeface="Tahoma" pitchFamily="34" charset="0"/>
                <a:cs typeface="Tahoma" pitchFamily="34" charset="0"/>
              </a:rPr>
              <a:pPr algn="r">
                <a:spcBef>
                  <a:spcPct val="0"/>
                </a:spcBef>
              </a:pPr>
              <a:t>‹#›</a:t>
            </a:fld>
            <a:endParaRPr lang="en-US" sz="1200" kern="0" dirty="0">
              <a:solidFill>
                <a:srgbClr val="0064A8">
                  <a:lumMod val="75000"/>
                </a:srgb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EFE4C326-4FEE-44A9-8E5F-3C414C30C676}"/>
              </a:ext>
            </a:extLst>
          </p:cNvPr>
          <p:cNvSpPr>
            <a:spLocks noChangeArrowheads="1"/>
          </p:cNvSpPr>
          <p:nvPr userDrawn="1"/>
        </p:nvSpPr>
        <p:spPr bwMode="invGray">
          <a:xfrm>
            <a:off x="11871960" y="6477000"/>
            <a:ext cx="320040" cy="381000"/>
          </a:xfrm>
          <a:prstGeom prst="rect">
            <a:avLst/>
          </a:prstGeom>
          <a:solidFill>
            <a:srgbClr val="888888">
              <a:lumMod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42A1A2-E8AD-411E-8F36-C99768072361}" type="slidenum">
              <a:rPr kumimoji="0" lang="en-US" alt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‹#›</a:t>
            </a:fld>
            <a:endParaRPr kumimoji="0" lang="en-US" alt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7" name="CompanyName">
            <a:extLst>
              <a:ext uri="{FF2B5EF4-FFF2-40B4-BE49-F238E27FC236}">
                <a16:creationId xmlns:a16="http://schemas.microsoft.com/office/drawing/2014/main" id="{F950DE7B-5378-4954-88FC-3A7BD045AD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913673" y="6210300"/>
            <a:ext cx="5264150" cy="241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750" dirty="0">
                <a:solidFill>
                  <a:srgbClr val="888888"/>
                </a:solidFill>
              </a:rPr>
              <a:t>2023 ©</a:t>
            </a:r>
            <a:r>
              <a:rPr lang="en-US" altLang="en-US" sz="750" baseline="0" dirty="0">
                <a:solidFill>
                  <a:srgbClr val="888888"/>
                </a:solidFill>
              </a:rPr>
              <a:t> Roots Analysis</a:t>
            </a:r>
            <a:endParaRPr lang="en-US" altLang="en-US" sz="750" dirty="0">
              <a:solidFill>
                <a:srgbClr val="8888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5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None/>
        <a:defRPr kumimoji="0" lang="en-US" sz="3600" b="1" i="0" u="none" strike="noStrike" kern="0" cap="none" spc="0" normalizeH="0" baseline="0" noProof="0" dirty="0">
          <a:ln>
            <a:noFill/>
          </a:ln>
          <a:solidFill>
            <a:schemeClr val="tx2">
              <a:lumMod val="75000"/>
            </a:schemeClr>
          </a:solidFill>
          <a:effectLst/>
          <a:uLnTx/>
          <a:uFillTx/>
          <a:latin typeface="Century Gothic" pitchFamily="34" charset="0"/>
          <a:ea typeface="Tahoma" pitchFamily="34" charset="0"/>
          <a:cs typeface="Tahoma" pitchFamily="34" charset="0"/>
        </a:defRPr>
      </a:lvl1pPr>
    </p:titleStyle>
    <p:bodyStyle>
      <a:lvl1pPr marL="233363" indent="-233363" algn="l" defTabSz="914400" rtl="0" eaLnBrk="1" latinLnBrk="0" hangingPunct="1">
        <a:spcBef>
          <a:spcPts val="600"/>
        </a:spcBef>
        <a:spcAft>
          <a:spcPts val="600"/>
        </a:spcAft>
        <a:buClr>
          <a:srgbClr val="F66F00"/>
        </a:buClr>
        <a:buFont typeface="Arial" pitchFamily="34" charset="0"/>
        <a:buChar char="•"/>
        <a:defRPr sz="2800" kern="1200">
          <a:solidFill>
            <a:schemeClr val="tx2">
              <a:lumMod val="75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693738" indent="-300038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2400" kern="1200">
          <a:solidFill>
            <a:schemeClr val="tx1">
              <a:lumMod val="65000"/>
              <a:lumOff val="35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914400" indent="-220663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150938" indent="-236538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tabLst/>
        <a:defRPr sz="1800" kern="1200">
          <a:solidFill>
            <a:schemeClr val="tx1">
              <a:lumMod val="65000"/>
              <a:lumOff val="35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1435100" indent="-236538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»"/>
        <a:defRPr sz="1800" kern="1200">
          <a:solidFill>
            <a:schemeClr val="tx1">
              <a:lumMod val="65000"/>
              <a:lumOff val="35000"/>
            </a:schemeClr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9640888" y="6273800"/>
            <a:ext cx="2551112" cy="179388"/>
          </a:xfrm>
          <a:prstGeom prst="rect">
            <a:avLst/>
          </a:prstGeom>
          <a:solidFill>
            <a:srgbClr val="FFFFFF"/>
          </a:solidFill>
          <a:ln w="9525" algn="ctr">
            <a:noFill/>
            <a:round/>
          </a:ln>
        </p:spPr>
        <p:txBody>
          <a:bodyPr wrap="none"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585788" y="242888"/>
            <a:ext cx="7975600" cy="6080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7A6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Purchase Your Copy Today!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477838" y="368300"/>
            <a:ext cx="4572000" cy="6771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Scan and email this form to </a:t>
            </a:r>
            <a:r>
              <a:rPr kumimoji="0" lang="en-GB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A4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sales@rootsanalysis.com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1D0E8F57-3E02-47DB-92B1-B1801C11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0888" y="6273800"/>
            <a:ext cx="2551112" cy="179388"/>
          </a:xfrm>
          <a:prstGeom prst="rect">
            <a:avLst/>
          </a:prstGeom>
          <a:solidFill>
            <a:srgbClr val="FFFFFF"/>
          </a:solidFill>
          <a:ln w="9525" algn="ctr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CE38AE04-9719-4C7D-9B8E-0C92EDDF2B50}"/>
              </a:ext>
            </a:extLst>
          </p:cNvPr>
          <p:cNvSpPr txBox="1">
            <a:spLocks/>
          </p:cNvSpPr>
          <p:nvPr/>
        </p:nvSpPr>
        <p:spPr bwMode="auto">
          <a:xfrm>
            <a:off x="585788" y="1170763"/>
            <a:ext cx="11128374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27000" indent="-127000" algn="l" rtl="0" eaLnBrk="0" fontAlgn="base" hangingPunct="0">
              <a:spcBef>
                <a:spcPct val="6000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4000" indent="-1270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381000" indent="-1270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­"/>
              <a:defRPr sz="1400">
                <a:solidFill>
                  <a:schemeClr val="tx1"/>
                </a:solidFill>
                <a:latin typeface="+mn-lt"/>
              </a:defRPr>
            </a:lvl3pPr>
            <a:lvl4pPr marL="508000" indent="-1270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­"/>
              <a:defRPr sz="1400">
                <a:solidFill>
                  <a:schemeClr val="tx1"/>
                </a:solidFill>
                <a:latin typeface="+mn-lt"/>
              </a:defRPr>
            </a:lvl4pPr>
            <a:lvl5pPr marL="635000" indent="-1270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5pPr>
            <a:lvl6pPr marL="1092200" indent="-1270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1549400" indent="-1270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2006600" indent="-1270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2463800" indent="-1270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LICENSE TYPE (tick one)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USD ($) 	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 (€)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GBP (£)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Single User License			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$</a:t>
            </a:r>
            <a:r>
              <a:rPr lang="en-GB" sz="1200" kern="0" dirty="0">
                <a:solidFill>
                  <a:srgbClr val="888888">
                    <a:lumMod val="50000"/>
                  </a:srgbClr>
                </a:solidFill>
                <a:latin typeface="Arial"/>
              </a:rPr>
              <a:t>4,7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99			€</a:t>
            </a:r>
            <a:r>
              <a:rPr lang="en-GB" sz="1200" kern="0" dirty="0">
                <a:solidFill>
                  <a:srgbClr val="888888">
                    <a:lumMod val="50000"/>
                  </a:srgbClr>
                </a:solidFill>
                <a:latin typeface="Arial"/>
              </a:rPr>
              <a:t>4,39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		 	£3,799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Site License			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$6,999			€6,499			£</a:t>
            </a:r>
            <a:r>
              <a:rPr lang="en-GB" sz="1200" kern="0" dirty="0">
                <a:solidFill>
                  <a:srgbClr val="888888">
                    <a:lumMod val="50000"/>
                  </a:srgbClr>
                </a:solidFill>
                <a:latin typeface="Arial"/>
              </a:rPr>
              <a:t>5,4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Department License			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$10,599			€</a:t>
            </a:r>
            <a:r>
              <a:rPr lang="en-GB" sz="1200" kern="0" dirty="0">
                <a:solidFill>
                  <a:srgbClr val="888888">
                    <a:lumMod val="50000"/>
                  </a:srgbClr>
                </a:solidFill>
                <a:latin typeface="Arial"/>
              </a:rPr>
              <a:t>9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,799			£</a:t>
            </a:r>
            <a:r>
              <a:rPr lang="en-GB" sz="1200" kern="0" dirty="0">
                <a:solidFill>
                  <a:srgbClr val="888888">
                    <a:lumMod val="50000"/>
                  </a:srgbClr>
                </a:solidFill>
                <a:latin typeface="Arial"/>
              </a:rPr>
              <a:t>8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,399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Enterprise License			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$17,999			€16,599			£14,299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8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6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CUSTOMER DETAILS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3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Name:					Email: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Job Title:					Company: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Address: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City:					Country: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ZIP Code:					Phone: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7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8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PAYMENT DETAILS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4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Select preferred currency option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USD ($)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EUR (€)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GBP (£)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3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8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Please invoice my company for </a:t>
            </a:r>
            <a:r>
              <a:rPr kumimoji="0" lang="en-GB" sz="1300" b="1" i="0" u="none" strike="noStrike" kern="0" cap="none" spc="0" normalizeH="0" baseline="-2500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_______________ </a:t>
            </a:r>
            <a:endParaRPr kumimoji="0" lang="en-GB" sz="13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5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PAYMENT AUTHORIZATION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5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Sign below to authorize the payment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2400" b="1" i="0" u="none" strike="noStrike" kern="0" cap="none" spc="0" normalizeH="0" baseline="-2500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b="1" i="0" u="none" strike="noStrike" kern="0" cap="none" spc="0" normalizeH="0" baseline="-2500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_____________________________________________________</a:t>
            </a:r>
            <a:r>
              <a:rPr kumimoji="0" lang="en-GB" sz="1300" b="1" i="0" u="none" strike="noStrike" kern="0" cap="none" spc="0" normalizeH="0" baseline="-2500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Date</a:t>
            </a:r>
            <a:r>
              <a:rPr kumimoji="0" lang="en-GB" sz="1300" b="1" i="0" u="none" strike="noStrike" kern="0" cap="none" spc="0" normalizeH="0" baseline="-25000" noProof="0" dirty="0">
                <a:ln>
                  <a:noFill/>
                </a:ln>
                <a:solidFill>
                  <a:srgbClr val="888888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________________</a:t>
            </a:r>
            <a:endParaRPr kumimoji="0" lang="en-GB" sz="13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3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300" b="1" i="0" u="none" strike="noStrike" kern="0" cap="none" spc="0" normalizeH="0" baseline="0" noProof="0" dirty="0">
              <a:ln>
                <a:noFill/>
              </a:ln>
              <a:solidFill>
                <a:srgbClr val="888888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F8D16CA5-6998-42E9-8EE3-3DAB102AF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482" y="5440816"/>
            <a:ext cx="35545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NOTE</a:t>
            </a:r>
            <a:endParaRPr kumimoji="0" lang="en-GB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The prices mentioned on this form and on the website are inclusive of all taxes. You can also buy the reports online by visiting the page </a:t>
            </a: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www.rootsanalysis.com/reports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. For any queries, write to us at </a:t>
            </a: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sales@rootsanalysis.com</a:t>
            </a:r>
            <a:r>
              <a:rPr kumimoji="0" lang="en-GB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. Please note that by ordering from Roots Analysis Private Limited, you are agreeing to the Terms and Conditions at </a:t>
            </a: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www.rootsanalysis.com/terms</a:t>
            </a:r>
            <a:endParaRPr kumimoji="0" lang="en-GB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33" name="Straight Connector 4">
            <a:extLst>
              <a:ext uri="{FF2B5EF4-FFF2-40B4-BE49-F238E27FC236}">
                <a16:creationId xmlns:a16="http://schemas.microsoft.com/office/drawing/2014/main" id="{00E3428A-75BE-4D84-B628-AEB56CCD91B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0934" y="2977041"/>
            <a:ext cx="10995981" cy="0"/>
          </a:xfrm>
          <a:prstGeom prst="line">
            <a:avLst/>
          </a:prstGeom>
          <a:noFill/>
          <a:ln w="9525" algn="ctr">
            <a:solidFill>
              <a:srgbClr val="C7F896"/>
            </a:solidFill>
            <a:round/>
            <a:headEnd/>
            <a:tailEnd/>
          </a:ln>
        </p:spPr>
      </p:cxnSp>
      <p:cxnSp>
        <p:nvCxnSpPr>
          <p:cNvPr id="34" name="Straight Connector 4">
            <a:extLst>
              <a:ext uri="{FF2B5EF4-FFF2-40B4-BE49-F238E27FC236}">
                <a16:creationId xmlns:a16="http://schemas.microsoft.com/office/drawing/2014/main" id="{73303744-29EF-4634-BF07-D41C8E81794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0934" y="3173730"/>
            <a:ext cx="10995981" cy="0"/>
          </a:xfrm>
          <a:prstGeom prst="line">
            <a:avLst/>
          </a:prstGeom>
          <a:noFill/>
          <a:ln w="9525" algn="ctr">
            <a:solidFill>
              <a:srgbClr val="C7F896"/>
            </a:solidFill>
            <a:round/>
            <a:headEnd/>
            <a:tailEnd/>
          </a:ln>
        </p:spPr>
      </p:cxnSp>
      <p:cxnSp>
        <p:nvCxnSpPr>
          <p:cNvPr id="35" name="Straight Connector 4">
            <a:extLst>
              <a:ext uri="{FF2B5EF4-FFF2-40B4-BE49-F238E27FC236}">
                <a16:creationId xmlns:a16="http://schemas.microsoft.com/office/drawing/2014/main" id="{4549B633-0056-4C75-9CB4-5F9FD4B140D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0934" y="3353275"/>
            <a:ext cx="10995981" cy="0"/>
          </a:xfrm>
          <a:prstGeom prst="line">
            <a:avLst/>
          </a:prstGeom>
          <a:noFill/>
          <a:ln w="9525" algn="ctr">
            <a:solidFill>
              <a:srgbClr val="C7F896"/>
            </a:solidFill>
            <a:round/>
            <a:headEnd/>
            <a:tailEnd/>
          </a:ln>
        </p:spPr>
      </p:cxnSp>
      <p:cxnSp>
        <p:nvCxnSpPr>
          <p:cNvPr id="36" name="Straight Connector 4">
            <a:extLst>
              <a:ext uri="{FF2B5EF4-FFF2-40B4-BE49-F238E27FC236}">
                <a16:creationId xmlns:a16="http://schemas.microsoft.com/office/drawing/2014/main" id="{B59C2E7F-4BD8-410A-AC04-59C1771FC1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0934" y="3531232"/>
            <a:ext cx="10995981" cy="0"/>
          </a:xfrm>
          <a:prstGeom prst="line">
            <a:avLst/>
          </a:prstGeom>
          <a:noFill/>
          <a:ln w="9525" algn="ctr">
            <a:solidFill>
              <a:srgbClr val="C7F896"/>
            </a:solidFill>
            <a:round/>
            <a:headEnd/>
            <a:tailEnd/>
          </a:ln>
        </p:spPr>
      </p:cxnSp>
      <p:cxnSp>
        <p:nvCxnSpPr>
          <p:cNvPr id="37" name="Straight Connector 4">
            <a:extLst>
              <a:ext uri="{FF2B5EF4-FFF2-40B4-BE49-F238E27FC236}">
                <a16:creationId xmlns:a16="http://schemas.microsoft.com/office/drawing/2014/main" id="{5E322C5D-1909-4A6F-AFB1-5B82E09D29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0934" y="3729510"/>
            <a:ext cx="10995981" cy="0"/>
          </a:xfrm>
          <a:prstGeom prst="line">
            <a:avLst/>
          </a:prstGeom>
          <a:noFill/>
          <a:ln w="9525" algn="ctr">
            <a:solidFill>
              <a:srgbClr val="C7F896"/>
            </a:solidFill>
            <a:round/>
            <a:headEnd/>
            <a:tailEnd/>
          </a:ln>
        </p:spPr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BA9D8E-E635-4C65-BFFC-59C13F3F4593}"/>
              </a:ext>
            </a:extLst>
          </p:cNvPr>
          <p:cNvGrpSpPr/>
          <p:nvPr/>
        </p:nvGrpSpPr>
        <p:grpSpPr>
          <a:xfrm>
            <a:off x="612140" y="4439210"/>
            <a:ext cx="137160" cy="529704"/>
            <a:chOff x="612140" y="1741805"/>
            <a:chExt cx="137160" cy="529704"/>
          </a:xfrm>
        </p:grpSpPr>
        <p:sp>
          <p:nvSpPr>
            <p:cNvPr id="39" name="Rectangle 9">
              <a:extLst>
                <a:ext uri="{FF2B5EF4-FFF2-40B4-BE49-F238E27FC236}">
                  <a16:creationId xmlns:a16="http://schemas.microsoft.com/office/drawing/2014/main" id="{6CFA71A2-8368-48C7-B192-8BD0A4FBD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" y="2134349"/>
              <a:ext cx="137160" cy="13716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0" name="Rectangle 9">
              <a:extLst>
                <a:ext uri="{FF2B5EF4-FFF2-40B4-BE49-F238E27FC236}">
                  <a16:creationId xmlns:a16="http://schemas.microsoft.com/office/drawing/2014/main" id="{E418037F-453B-412E-8116-EDDDB84FE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" y="1938077"/>
              <a:ext cx="137160" cy="13716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1" name="Rectangle 9">
              <a:extLst>
                <a:ext uri="{FF2B5EF4-FFF2-40B4-BE49-F238E27FC236}">
                  <a16:creationId xmlns:a16="http://schemas.microsoft.com/office/drawing/2014/main" id="{B01039C1-4EF4-4A3F-A50D-172ECF188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" y="1741805"/>
              <a:ext cx="137160" cy="13716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1033CC-29F6-4D6E-8787-E35D8FCED49A}"/>
              </a:ext>
            </a:extLst>
          </p:cNvPr>
          <p:cNvGrpSpPr/>
          <p:nvPr/>
        </p:nvGrpSpPr>
        <p:grpSpPr>
          <a:xfrm>
            <a:off x="653476" y="1602754"/>
            <a:ext cx="137160" cy="727824"/>
            <a:chOff x="612140" y="2069697"/>
            <a:chExt cx="137160" cy="727824"/>
          </a:xfrm>
        </p:grpSpPr>
        <p:sp>
          <p:nvSpPr>
            <p:cNvPr id="43" name="Rectangle 9">
              <a:extLst>
                <a:ext uri="{FF2B5EF4-FFF2-40B4-BE49-F238E27FC236}">
                  <a16:creationId xmlns:a16="http://schemas.microsoft.com/office/drawing/2014/main" id="{4A6951C7-C8C2-49F3-899E-F28A82AE4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" y="2660361"/>
              <a:ext cx="137160" cy="13716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4" name="Rectangle 9">
              <a:extLst>
                <a:ext uri="{FF2B5EF4-FFF2-40B4-BE49-F238E27FC236}">
                  <a16:creationId xmlns:a16="http://schemas.microsoft.com/office/drawing/2014/main" id="{E027732D-7D36-4EBA-A918-CC942DDED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" y="2463473"/>
              <a:ext cx="137160" cy="13716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5" name="Rectangle 9">
              <a:extLst>
                <a:ext uri="{FF2B5EF4-FFF2-40B4-BE49-F238E27FC236}">
                  <a16:creationId xmlns:a16="http://schemas.microsoft.com/office/drawing/2014/main" id="{BFF01C87-3D1A-4D22-90E7-BFB828766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" y="2266585"/>
              <a:ext cx="137160" cy="13716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6" name="Rectangle 9">
              <a:extLst>
                <a:ext uri="{FF2B5EF4-FFF2-40B4-BE49-F238E27FC236}">
                  <a16:creationId xmlns:a16="http://schemas.microsoft.com/office/drawing/2014/main" id="{ED76B6EA-13C0-4E09-A577-3052879AB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140" y="2069697"/>
              <a:ext cx="137160" cy="137160"/>
            </a:xfrm>
            <a:prstGeom prst="rect">
              <a:avLst/>
            </a:prstGeom>
            <a:noFill/>
            <a:ln w="9525" algn="ctr">
              <a:solidFill>
                <a:srgbClr val="92D05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None/>
                <a:tabLst/>
                <a:defRPr/>
              </a:pPr>
              <a:endParaRPr kumimoji="0" lang="en-GB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42719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BMS 2015">
  <a:themeElements>
    <a:clrScheme name="Custom 2">
      <a:dk1>
        <a:sysClr val="windowText" lastClr="000000"/>
      </a:dk1>
      <a:lt1>
        <a:sysClr val="window" lastClr="FFFFFF"/>
      </a:lt1>
      <a:dk2>
        <a:srgbClr val="0064A8"/>
      </a:dk2>
      <a:lt2>
        <a:srgbClr val="FFEBB3"/>
      </a:lt2>
      <a:accent1>
        <a:srgbClr val="4F81BD"/>
      </a:accent1>
      <a:accent2>
        <a:srgbClr val="C53174"/>
      </a:accent2>
      <a:accent3>
        <a:srgbClr val="5CC53F"/>
      </a:accent3>
      <a:accent4>
        <a:srgbClr val="7E60A6"/>
      </a:accent4>
      <a:accent5>
        <a:srgbClr val="4BACC6"/>
      </a:accent5>
      <a:accent6>
        <a:srgbClr val="F66F00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rIns="91440" rtlCol="0" anchor="t" anchorCtr="0">
        <a:spAutoFit/>
      </a:bodyPr>
      <a:lstStyle>
        <a:defPPr marL="0" marR="0" indent="0" algn="l" defTabSz="914400" rtl="0" eaLnBrk="1" fontAlgn="auto" latinLnBrk="0" hangingPunct="1"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kern="0" cap="none" spc="0" normalizeH="0" baseline="0" noProof="0" dirty="0" err="1" smtClean="0">
            <a:ln>
              <a:noFill/>
            </a:ln>
            <a:solidFill>
              <a:schemeClr val="tx2">
                <a:lumMod val="75000"/>
              </a:schemeClr>
            </a:solidFill>
            <a:effectLst/>
            <a:uLnTx/>
            <a:uFillTx/>
            <a:latin typeface="Tahoma" pitchFamily="34" charset="0"/>
            <a:ea typeface="Tahoma" pitchFamily="34" charset="0"/>
            <a:cs typeface="Tahom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53558</TotalTime>
  <Words>268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Century Gothic</vt:lpstr>
      <vt:lpstr>Tahoma</vt:lpstr>
      <vt:lpstr>Wingdings</vt:lpstr>
      <vt:lpstr>3_BMS 2015</vt:lpstr>
      <vt:lpstr>think-cell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RNA Extraction and RNA Purification Market (Order Form)</dc:title>
  <dc:creator>Roots Analysis</dc:creator>
  <cp:lastModifiedBy>Divya Sharma</cp:lastModifiedBy>
  <cp:revision>2949</cp:revision>
  <cp:lastPrinted>2019-01-03T06:11:19Z</cp:lastPrinted>
  <dcterms:created xsi:type="dcterms:W3CDTF">2018-12-19T05:20:54Z</dcterms:created>
  <dcterms:modified xsi:type="dcterms:W3CDTF">2024-07-24T12:36:50Z</dcterms:modified>
</cp:coreProperties>
</file>